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6"/>
  </p:notesMasterIdLst>
  <p:handoutMasterIdLst>
    <p:handoutMasterId r:id="rId57"/>
  </p:handoutMasterIdLst>
  <p:sldIdLst>
    <p:sldId id="603" r:id="rId8"/>
    <p:sldId id="2152" r:id="rId9"/>
    <p:sldId id="2041" r:id="rId10"/>
    <p:sldId id="2024" r:id="rId11"/>
    <p:sldId id="2088" r:id="rId12"/>
    <p:sldId id="2098" r:id="rId13"/>
    <p:sldId id="2116" r:id="rId14"/>
    <p:sldId id="2049" r:id="rId15"/>
    <p:sldId id="593" r:id="rId16"/>
    <p:sldId id="2082" r:id="rId17"/>
    <p:sldId id="2081" r:id="rId18"/>
    <p:sldId id="2083" r:id="rId19"/>
    <p:sldId id="2101" r:id="rId20"/>
    <p:sldId id="2084" r:id="rId21"/>
    <p:sldId id="2103" r:id="rId22"/>
    <p:sldId id="2085" r:id="rId23"/>
    <p:sldId id="2089" r:id="rId24"/>
    <p:sldId id="2086" r:id="rId25"/>
    <p:sldId id="2087" r:id="rId26"/>
    <p:sldId id="1844" r:id="rId27"/>
    <p:sldId id="1905" r:id="rId28"/>
    <p:sldId id="1906" r:id="rId29"/>
    <p:sldId id="1907" r:id="rId30"/>
    <p:sldId id="2090" r:id="rId31"/>
    <p:sldId id="2102" r:id="rId32"/>
    <p:sldId id="2097" r:id="rId33"/>
    <p:sldId id="2107" r:id="rId34"/>
    <p:sldId id="2105" r:id="rId35"/>
    <p:sldId id="2106" r:id="rId36"/>
    <p:sldId id="2112" r:id="rId37"/>
    <p:sldId id="2104" r:id="rId38"/>
    <p:sldId id="2108" r:id="rId39"/>
    <p:sldId id="2109" r:id="rId40"/>
    <p:sldId id="2110" r:id="rId41"/>
    <p:sldId id="2111" r:id="rId42"/>
    <p:sldId id="2114" r:id="rId43"/>
    <p:sldId id="2113" r:id="rId44"/>
    <p:sldId id="2093" r:id="rId45"/>
    <p:sldId id="2092" r:id="rId46"/>
    <p:sldId id="1903" r:id="rId47"/>
    <p:sldId id="1894" r:id="rId48"/>
    <p:sldId id="2095" r:id="rId49"/>
    <p:sldId id="2094" r:id="rId50"/>
    <p:sldId id="2096" r:id="rId51"/>
    <p:sldId id="2100" r:id="rId52"/>
    <p:sldId id="2055" r:id="rId53"/>
    <p:sldId id="2115" r:id="rId54"/>
    <p:sldId id="582" r:id="rId5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FFFF00"/>
    <a:srgbClr val="1D1D1A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尽管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更小且更节能，但相比 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25 </a:t>
            </a:r>
            <a:r>
              <a:rPr kumimoji="1" lang="zh-CN" altLang="en-US" dirty="0"/>
              <a:t>倍多的 </a:t>
            </a:r>
            <a:r>
              <a:rPr kumimoji="1" lang="en-US" altLang="zh-CN" dirty="0"/>
              <a:t>MACs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3.5 </a:t>
            </a:r>
            <a:r>
              <a:rPr kumimoji="1" lang="zh-CN" altLang="en-US" dirty="0"/>
              <a:t>倍大的片上存储空间</a:t>
            </a:r>
          </a:p>
          <a:p>
            <a:r>
              <a:rPr kumimoji="1" lang="en-US" altLang="zh-CN" dirty="0"/>
              <a:t>TPU </a:t>
            </a:r>
            <a:r>
              <a:rPr kumimoji="1" lang="zh-CN" altLang="en-US" dirty="0"/>
              <a:t>比 </a:t>
            </a:r>
            <a:r>
              <a:rPr kumimoji="1" lang="en-US" altLang="zh-CN" dirty="0"/>
              <a:t>K80 GPU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Haswell CPU </a:t>
            </a:r>
            <a:r>
              <a:rPr kumimoji="1" lang="zh-CN" altLang="en-US" dirty="0"/>
              <a:t>快大概 </a:t>
            </a:r>
            <a:r>
              <a:rPr kumimoji="1" lang="en-US" altLang="zh-CN" dirty="0"/>
              <a:t>15-30 </a:t>
            </a:r>
            <a:r>
              <a:rPr kumimoji="1" lang="zh-CN" altLang="en-US" dirty="0"/>
              <a:t>倍</a:t>
            </a:r>
          </a:p>
          <a:p>
            <a:r>
              <a:rPr kumimoji="1" lang="zh-CN" altLang="en-US" dirty="0"/>
              <a:t>在六个神经网络 </a:t>
            </a:r>
            <a:r>
              <a:rPr kumimoji="1" lang="en-US" altLang="zh-CN" dirty="0"/>
              <a:t>benchmark </a:t>
            </a:r>
            <a:r>
              <a:rPr kumimoji="1" lang="zh-CN" altLang="en-US" dirty="0"/>
              <a:t>中，有四个是因为内存带宽而受限；如果</a:t>
            </a:r>
            <a:r>
              <a:rPr kumimoji="1" lang="en-US" altLang="zh-CN" dirty="0"/>
              <a:t>TPU</a:t>
            </a:r>
            <a:r>
              <a:rPr kumimoji="1" lang="zh-CN" altLang="en-US" dirty="0"/>
              <a:t>被修改为与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相同的内存系统，它将比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快大约 </a:t>
            </a:r>
            <a:r>
              <a:rPr kumimoji="1" lang="en-US" altLang="zh-CN" dirty="0"/>
              <a:t>30 - 50 </a:t>
            </a:r>
            <a:r>
              <a:rPr kumimoji="1" lang="zh-CN" altLang="en-US" dirty="0"/>
              <a:t>倍</a:t>
            </a:r>
          </a:p>
          <a:p>
            <a:r>
              <a:rPr kumimoji="1" lang="en-US" altLang="zh-CN" dirty="0"/>
              <a:t>TPU</a:t>
            </a:r>
            <a:r>
              <a:rPr kumimoji="1" lang="zh-CN" altLang="en-US" dirty="0"/>
              <a:t>的性能</a:t>
            </a:r>
            <a:r>
              <a:rPr kumimoji="1" lang="en-US" altLang="zh-CN" dirty="0"/>
              <a:t>/</a:t>
            </a:r>
            <a:r>
              <a:rPr kumimoji="1" lang="zh-CN" altLang="en-US" dirty="0"/>
              <a:t>瓦特是当代产品的 </a:t>
            </a:r>
            <a:r>
              <a:rPr kumimoji="1" lang="en-US" altLang="zh-CN" dirty="0"/>
              <a:t>30 - 80 </a:t>
            </a:r>
            <a:r>
              <a:rPr kumimoji="1" lang="zh-CN" altLang="en-US" dirty="0"/>
              <a:t>倍；</a:t>
            </a:r>
            <a:r>
              <a:rPr kumimoji="1" lang="en-US" altLang="zh-CN" dirty="0"/>
              <a:t>K80</a:t>
            </a:r>
            <a:r>
              <a:rPr kumimoji="1" lang="zh-CN" altLang="en-US" dirty="0"/>
              <a:t>内存的改版的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性能将提高 </a:t>
            </a:r>
            <a:r>
              <a:rPr kumimoji="1" lang="en-US" altLang="zh-CN" dirty="0"/>
              <a:t>70 - 200</a:t>
            </a:r>
            <a:r>
              <a:rPr kumimoji="1" lang="zh-CN" altLang="en-US" dirty="0"/>
              <a:t>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98433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TPU1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详细解读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Weight FIFO</a:t>
            </a:r>
            <a:r>
              <a:rPr lang="zh-CN" altLang="en-US" dirty="0"/>
              <a:t>：主要负责从 </a:t>
            </a:r>
            <a:r>
              <a:rPr lang="en-US" altLang="zh-CN" dirty="0"/>
              <a:t>8GB</a:t>
            </a:r>
            <a:r>
              <a:rPr lang="zh-CN" altLang="en-US" dirty="0"/>
              <a:t> </a:t>
            </a:r>
            <a:r>
              <a:rPr lang="en-US" altLang="zh-CN" dirty="0"/>
              <a:t>off-chip DDR3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上读取 </a:t>
            </a:r>
            <a:r>
              <a:rPr lang="en-US" altLang="zh-CN" dirty="0"/>
              <a:t>Weight</a:t>
            </a:r>
            <a:r>
              <a:rPr lang="zh-CN" altLang="en-US" dirty="0"/>
              <a:t> 权重参数进入计算单元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9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MMU</a:t>
            </a:r>
            <a:r>
              <a:rPr lang="zh-CN" altLang="en-US" dirty="0"/>
              <a:t>：提供 </a:t>
            </a:r>
            <a:r>
              <a:rPr lang="en-US" altLang="zh-CN" dirty="0"/>
              <a:t>256 x 256 x 8bit</a:t>
            </a:r>
            <a:r>
              <a:rPr lang="zh-CN" altLang="en-US" dirty="0"/>
              <a:t> 的乘加计算，以脉动阵列形式；</a:t>
            </a:r>
            <a:endParaRPr lang="en-US" altLang="zh-CN" dirty="0"/>
          </a:p>
          <a:p>
            <a:r>
              <a:rPr lang="zh-CN" altLang="en-US" dirty="0"/>
              <a:t>每周期可以计算 </a:t>
            </a:r>
            <a:r>
              <a:rPr lang="en-US" altLang="zh-CN" dirty="0"/>
              <a:t>256</a:t>
            </a:r>
            <a:r>
              <a:rPr lang="zh-CN" altLang="en-US" dirty="0"/>
              <a:t> 个乘法结果，计算出结果为 </a:t>
            </a:r>
            <a:r>
              <a:rPr lang="en-US" altLang="zh-CN" dirty="0"/>
              <a:t>16bit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矩阵单元中包含一个 </a:t>
            </a:r>
            <a:r>
              <a:rPr lang="en-US" altLang="zh-CN" dirty="0"/>
              <a:t>64KB</a:t>
            </a:r>
            <a:r>
              <a:rPr lang="zh-CN" altLang="en-US" dirty="0"/>
              <a:t> </a:t>
            </a:r>
            <a:r>
              <a:rPr lang="en-US" altLang="zh-CN" dirty="0"/>
              <a:t>Weight Tile</a:t>
            </a:r>
            <a:r>
              <a:rPr lang="zh-CN" altLang="en-US" dirty="0"/>
              <a:t>，以及一个双缓存单元；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E75CB4-EED2-184A-AE53-52DAA6074BC4}"/>
              </a:ext>
            </a:extLst>
          </p:cNvPr>
          <p:cNvSpPr/>
          <p:nvPr/>
        </p:nvSpPr>
        <p:spPr>
          <a:xfrm>
            <a:off x="4857367" y="2578168"/>
            <a:ext cx="6096000" cy="2346348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每个时钟周期读取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个元素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MACs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256x256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8-bit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乘加计算，产生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16bit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结果存放在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4MB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的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Accumulators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上执行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累加。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其中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元素，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的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累加计算，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(4096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 = 4MB)</a:t>
            </a:r>
            <a:endParaRPr lang="en-US" altLang="zh-CN" sz="2000" b="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6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9246B7-9296-3D44-A408-B4B451449198}"/>
              </a:ext>
            </a:extLst>
          </p:cNvPr>
          <p:cNvSpPr/>
          <p:nvPr/>
        </p:nvSpPr>
        <p:spPr>
          <a:xfrm>
            <a:off x="6283566" y="3429000"/>
            <a:ext cx="3981026" cy="461665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deterministic execution model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72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CISIC</a:t>
            </a:r>
            <a:r>
              <a:rPr lang="zh-CN" altLang="en-US" dirty="0"/>
              <a:t> 关键指令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53662" cy="49949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CISC</a:t>
            </a:r>
            <a:r>
              <a:rPr lang="zh-CN" altLang="en-US" dirty="0"/>
              <a:t> 每条指令平均时钟周期（</a:t>
            </a:r>
            <a:r>
              <a:rPr lang="en-US" altLang="zh-CN" dirty="0"/>
              <a:t> CPI </a:t>
            </a:r>
            <a:r>
              <a:rPr lang="zh-CN" altLang="en-US" dirty="0"/>
              <a:t>，</a:t>
            </a:r>
            <a:r>
              <a:rPr lang="en-US" altLang="zh-CN" dirty="0"/>
              <a:t>clock cycles per instruction</a:t>
            </a:r>
            <a:r>
              <a:rPr lang="zh-CN" altLang="en-US" dirty="0"/>
              <a:t>）为</a:t>
            </a:r>
            <a:r>
              <a:rPr lang="en-US" altLang="zh-CN" dirty="0"/>
              <a:t>10~20</a:t>
            </a:r>
            <a:r>
              <a:rPr lang="zh-CN" altLang="en-US" dirty="0"/>
              <a:t>，为了控制 </a:t>
            </a:r>
            <a:r>
              <a:rPr lang="en-US" altLang="zh-CN" dirty="0"/>
              <a:t>MUX</a:t>
            </a:r>
            <a:r>
              <a:rPr lang="zh-CN" altLang="en-US" dirty="0"/>
              <a:t>、</a:t>
            </a:r>
            <a:r>
              <a:rPr lang="en-US" altLang="zh-CN" dirty="0"/>
              <a:t>UB</a:t>
            </a:r>
            <a:r>
              <a:rPr lang="zh-CN" altLang="en-US" dirty="0"/>
              <a:t> 和 </a:t>
            </a:r>
            <a:r>
              <a:rPr lang="en-US" altLang="zh-CN" dirty="0"/>
              <a:t>AU</a:t>
            </a:r>
            <a:r>
              <a:rPr lang="zh-CN" altLang="en-US" dirty="0"/>
              <a:t> 等模块进行计算，</a:t>
            </a:r>
            <a:r>
              <a:rPr lang="en-US" altLang="zh-CN" dirty="0"/>
              <a:t>Google</a:t>
            </a:r>
            <a:r>
              <a:rPr lang="zh-CN" altLang="en-US" dirty="0"/>
              <a:t> 定义了十几个专门为神经网络推理而设计的高级指令：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Read_Host_Memory</a:t>
            </a:r>
            <a:r>
              <a:rPr lang="zh-CN" altLang="en-US" dirty="0"/>
              <a:t>：从 </a:t>
            </a:r>
            <a:r>
              <a:rPr lang="en-US" altLang="zh-CN" dirty="0"/>
              <a:t>CPU host</a:t>
            </a:r>
            <a:r>
              <a:rPr lang="zh-CN" altLang="en-US" dirty="0"/>
              <a:t> 读取数据到 </a:t>
            </a:r>
            <a:r>
              <a:rPr lang="en-US" altLang="zh-CN" dirty="0"/>
              <a:t>Unified Buffer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Read_Weights</a:t>
            </a:r>
            <a:r>
              <a:rPr lang="zh-CN" altLang="en-US" dirty="0"/>
              <a:t>：从 </a:t>
            </a:r>
            <a:r>
              <a:rPr lang="en-US" altLang="zh-CN" dirty="0"/>
              <a:t>Weight DRAM</a:t>
            </a:r>
            <a:r>
              <a:rPr lang="zh-CN" altLang="en-US" dirty="0"/>
              <a:t> 读取数据到 </a:t>
            </a:r>
            <a:r>
              <a:rPr lang="en-US" altLang="zh-CN" dirty="0"/>
              <a:t>Weight FIFO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MatrixMultiply</a:t>
            </a:r>
            <a:r>
              <a:rPr lang="en-US" altLang="zh-CN" dirty="0"/>
              <a:t>/Convolve</a:t>
            </a:r>
            <a:r>
              <a:rPr lang="zh-CN" altLang="en-US" dirty="0"/>
              <a:t>：执行乘法或卷积计算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Activate</a:t>
            </a:r>
            <a:r>
              <a:rPr lang="zh-CN" altLang="en-US" dirty="0"/>
              <a:t>：执行</a:t>
            </a:r>
            <a:r>
              <a:rPr lang="en-US" altLang="zh-CN" dirty="0"/>
              <a:t>ReLU</a:t>
            </a:r>
            <a:r>
              <a:rPr lang="zh-CN" altLang="en-US" dirty="0"/>
              <a:t>，</a:t>
            </a:r>
            <a:r>
              <a:rPr lang="en-US" altLang="zh-CN" dirty="0"/>
              <a:t>Sigmoid</a:t>
            </a:r>
            <a:r>
              <a:rPr lang="zh-CN" altLang="en-US" dirty="0"/>
              <a:t>等激活计算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Write_Host_Memory</a:t>
            </a:r>
            <a:r>
              <a:rPr lang="zh-CN" altLang="en-US" dirty="0"/>
              <a:t>：把计算结果数据从 </a:t>
            </a:r>
            <a:r>
              <a:rPr lang="en-US" altLang="zh-CN" dirty="0"/>
              <a:t>Unified Buffer</a:t>
            </a:r>
            <a:r>
              <a:rPr lang="zh-CN" altLang="en-US" dirty="0"/>
              <a:t> 输出到 </a:t>
            </a:r>
            <a:r>
              <a:rPr lang="en-US" altLang="zh-CN" dirty="0"/>
              <a:t>CPU host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600" dirty="0"/>
              <a:t>MM</a:t>
            </a:r>
            <a:r>
              <a:rPr lang="zh-CN" altLang="en-US" sz="1600" dirty="0"/>
              <a:t>计算：矩阵操作中，大小为 </a:t>
            </a:r>
            <a:r>
              <a:rPr lang="en-US" altLang="zh-CN" sz="1600" dirty="0"/>
              <a:t>B x 256 </a:t>
            </a:r>
            <a:r>
              <a:rPr lang="zh-CN" altLang="en-US" sz="1600" dirty="0"/>
              <a:t>矩阵乘以 </a:t>
            </a:r>
            <a:r>
              <a:rPr lang="en-US" altLang="zh-CN" sz="1600" dirty="0"/>
              <a:t>256*256 </a:t>
            </a:r>
            <a:r>
              <a:rPr lang="zh-CN" altLang="en-US" sz="1600" dirty="0"/>
              <a:t>权重矩阵，得到 </a:t>
            </a:r>
            <a:r>
              <a:rPr lang="en-US" altLang="zh-CN" sz="1600" dirty="0"/>
              <a:t>B x 256 </a:t>
            </a:r>
            <a:r>
              <a:rPr lang="zh-CN" altLang="en-US" sz="1600" dirty="0"/>
              <a:t>输出，共需要 </a:t>
            </a:r>
            <a:r>
              <a:rPr lang="en-US" altLang="zh-CN" sz="1600" dirty="0"/>
              <a:t>B </a:t>
            </a:r>
            <a:r>
              <a:rPr lang="zh-CN" altLang="en-US" sz="1600" dirty="0"/>
              <a:t>个流水线时钟周期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7885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86F5CB7-361E-E04F-A277-FC9C9340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Instruction Set Architecture v1.5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671BCD-30F9-214E-86D1-6346FE4279F1}"/>
              </a:ext>
            </a:extLst>
          </p:cNvPr>
          <p:cNvGrpSpPr/>
          <p:nvPr/>
        </p:nvGrpSpPr>
        <p:grpSpPr>
          <a:xfrm>
            <a:off x="1650124" y="1734206"/>
            <a:ext cx="8715013" cy="3909849"/>
            <a:chOff x="2693472" y="2123201"/>
            <a:chExt cx="6809817" cy="31635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3F3C9B-03E3-C54C-BA6E-D4500727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3472" y="2123201"/>
              <a:ext cx="6809817" cy="113500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1536D0B-1E22-2B41-B9B2-7FB4B67B3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3472" y="3804745"/>
              <a:ext cx="6809817" cy="1481959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E554DE6-6EEF-2A43-A8FB-FABAD534C9F3}"/>
              </a:ext>
            </a:extLst>
          </p:cNvPr>
          <p:cNvSpPr/>
          <p:nvPr/>
        </p:nvSpPr>
        <p:spPr>
          <a:xfrm>
            <a:off x="2250802" y="29577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i="1" dirty="0">
                <a:solidFill>
                  <a:srgbClr val="92D050"/>
                </a:solidFill>
              </a:rPr>
              <a:t>https://cloud.google.com/blog/products/ai-machine-learning/an-in-depth-look-at-googles-first-tensor-processing-unit-tpu</a:t>
            </a:r>
          </a:p>
        </p:txBody>
      </p:sp>
    </p:spTree>
    <p:extLst>
      <p:ext uri="{BB962C8B-B14F-4D97-AF65-F5344CB8AC3E}">
        <p14:creationId xmlns:p14="http://schemas.microsoft.com/office/powerpoint/2010/main" val="302125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芯片布局图：专用电路和大量缓存，适合推理工作流程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6A34B-EA7B-9346-B008-86A243A7EE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013" y="1203098"/>
            <a:ext cx="6572259" cy="5151982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C15A6C9-9942-314F-A91C-E720D1E16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349275" cy="4994910"/>
          </a:xfrm>
        </p:spPr>
        <p:txBody>
          <a:bodyPr/>
          <a:lstStyle/>
          <a:p>
            <a:r>
              <a:rPr lang="zh-CN" altLang="en-US" dirty="0"/>
              <a:t>由于读取大的 </a:t>
            </a:r>
            <a:r>
              <a:rPr lang="en-US" altLang="zh-CN" dirty="0"/>
              <a:t>SRAM</a:t>
            </a:r>
            <a:r>
              <a:rPr lang="zh-CN" altLang="en-US" dirty="0"/>
              <a:t> 比矩阵计算，需要消耗更多的能耗，矩阵单元使用收缩执行，通过减少统一缓冲区的读写来节省功耗；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的控制单元更小，只占了整个 </a:t>
            </a:r>
            <a:r>
              <a:rPr lang="en-US" altLang="zh-CN" dirty="0"/>
              <a:t>Floor Plan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，给片上存储和计算单元留下更多的空间；</a:t>
            </a:r>
          </a:p>
        </p:txBody>
      </p:sp>
    </p:spTree>
    <p:extLst>
      <p:ext uri="{BB962C8B-B14F-4D97-AF65-F5344CB8AC3E}">
        <p14:creationId xmlns:p14="http://schemas.microsoft.com/office/powerpoint/2010/main" val="152392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脉动阵列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Systolic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array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49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66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7744CD-7C23-7E4E-B54D-6383B957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Img2col</a:t>
            </a:r>
            <a:r>
              <a:rPr lang="zh-CN" altLang="en-US" dirty="0"/>
              <a:t> 算法过程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DE9F3DF-F6AB-514C-AC09-D612B3D263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通过数据重排，完成 </a:t>
            </a:r>
            <a:r>
              <a:rPr lang="en-US" altLang="zh-CN" dirty="0">
                <a:latin typeface="Gill Sans MT" panose="020B0502020104020203" pitchFamily="34" charset="0"/>
              </a:rPr>
              <a:t>Im2col </a:t>
            </a:r>
            <a:r>
              <a:rPr lang="zh-CN" altLang="en-US" dirty="0">
                <a:latin typeface="Gill Sans MT" panose="020B0502020104020203" pitchFamily="34" charset="0"/>
              </a:rPr>
              <a:t>的操作之后会得到一个输入矩阵，卷积的 </a:t>
            </a:r>
            <a:r>
              <a:rPr lang="en-US" altLang="zh-CN" dirty="0">
                <a:latin typeface="Gill Sans MT" panose="020B0502020104020203" pitchFamily="34" charset="0"/>
              </a:rPr>
              <a:t>Weights </a:t>
            </a:r>
            <a:r>
              <a:rPr lang="zh-CN" altLang="en-US" dirty="0">
                <a:latin typeface="Gill Sans MT" panose="020B0502020104020203" pitchFamily="34" charset="0"/>
              </a:rPr>
              <a:t>也可以转换为一个矩阵，卷积的计算就可以转换为两个矩阵相乘的求解，得到最终的卷积计算结果。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38683E-4E31-1A4B-8781-5CCE075D6E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037" y="2441841"/>
            <a:ext cx="5688632" cy="37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9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矩阵乘 </a:t>
            </a:r>
            <a:r>
              <a:rPr lang="en-US" altLang="zh-CN" dirty="0"/>
              <a:t>MM</a:t>
            </a:r>
            <a:r>
              <a:rPr lang="zh-CN" altLang="en-US" dirty="0"/>
              <a:t> 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82C391-5E36-9D48-91AE-3F88E9529B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3" y="2636912"/>
            <a:ext cx="9325036" cy="23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0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矩阵乘 </a:t>
            </a:r>
            <a:r>
              <a:rPr lang="en-US" altLang="zh-CN" dirty="0"/>
              <a:t>MM</a:t>
            </a:r>
            <a:r>
              <a:rPr lang="zh-CN" altLang="en-US" dirty="0"/>
              <a:t> 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980B7A-90CB-0649-B5B2-F71BAD4F7F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861" y="1556792"/>
            <a:ext cx="9361040" cy="449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计算强度与矩阵乘的关系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6678B0-8B05-9344-851B-F58C09879F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837" y="2271237"/>
            <a:ext cx="3814524" cy="111892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6B9F59-F1A4-514D-A2CC-0E8AB18F098B}"/>
              </a:ext>
            </a:extLst>
          </p:cNvPr>
          <p:cNvSpPr txBox="1">
            <a:spLocks/>
          </p:cNvSpPr>
          <p:nvPr/>
        </p:nvSpPr>
        <p:spPr>
          <a:xfrm>
            <a:off x="2137941" y="4293096"/>
            <a:ext cx="3960440" cy="158337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Arithmetic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complexity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therefore: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Number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data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loads: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Arithmetic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intensity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DDD3430-ED61-B246-B1E5-F13F4B7B21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7229" y="4365104"/>
                <a:ext cx="3521552" cy="15833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239106" marR="0" indent="-239106" algn="l" defTabSz="1218804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FontTx/>
                  <a:buChar char="-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defRPr>
                </a:lvl3pPr>
                <a:lvl4pPr marL="1598987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5841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2694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547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401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254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b="1" i="1" dirty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dirty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zh-CN" b="1" i="1" dirty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91D150"/>
                  </a:solidFill>
                  <a:latin typeface="Gill Sans MT" panose="020B0502020104020203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91D150"/>
                  </a:solidFill>
                  <a:latin typeface="Gill Sans MT" panose="020B0502020104020203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91D15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DDD3430-ED61-B246-B1E5-F13F4B7B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29" y="4365104"/>
                <a:ext cx="3521552" cy="1583376"/>
              </a:xfrm>
              <a:prstGeom prst="rect">
                <a:avLst/>
              </a:prstGeom>
              <a:blipFill>
                <a:blip r:embed="rId3"/>
                <a:stretch>
                  <a:fillRect b="-10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FCC2F83-78E9-024F-857B-95F0D8AE56EE}"/>
              </a:ext>
            </a:extLst>
          </p:cNvPr>
          <p:cNvSpPr txBox="1">
            <a:spLocks/>
          </p:cNvSpPr>
          <p:nvPr/>
        </p:nvSpPr>
        <p:spPr>
          <a:xfrm>
            <a:off x="5594325" y="2204864"/>
            <a:ext cx="5760640" cy="123460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>
                <a:latin typeface="Gill Sans MT" panose="020B0502020104020203" pitchFamily="34" charset="0"/>
              </a:rPr>
              <a:t>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row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elements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multiply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with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column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elements</a:t>
            </a: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additions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create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final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result</a:t>
            </a: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This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done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N^2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times,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once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for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each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result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element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18194BB-B650-7F4F-8146-113B5A29CD2E}"/>
              </a:ext>
            </a:extLst>
          </p:cNvPr>
          <p:cNvSpPr txBox="1">
            <a:spLocks/>
          </p:cNvSpPr>
          <p:nvPr/>
        </p:nvSpPr>
        <p:spPr>
          <a:xfrm>
            <a:off x="5594325" y="1700808"/>
            <a:ext cx="5760640" cy="470884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For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 err="1">
                <a:latin typeface="Gill Sans MT" panose="020B0502020104020203" pitchFamily="34" charset="0"/>
              </a:rPr>
              <a:t>NxN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matrix:</a:t>
            </a:r>
          </a:p>
        </p:txBody>
      </p:sp>
    </p:spTree>
    <p:extLst>
      <p:ext uri="{BB962C8B-B14F-4D97-AF65-F5344CB8AC3E}">
        <p14:creationId xmlns:p14="http://schemas.microsoft.com/office/powerpoint/2010/main" val="27912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</p:spTree>
    <p:extLst>
      <p:ext uri="{BB962C8B-B14F-4D97-AF65-F5344CB8AC3E}">
        <p14:creationId xmlns:p14="http://schemas.microsoft.com/office/powerpoint/2010/main" val="335602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1D1042-440D-CD43-8757-5FD5F06B2DA5}"/>
              </a:ext>
            </a:extLst>
          </p:cNvPr>
          <p:cNvSpPr/>
          <p:nvPr/>
        </p:nvSpPr>
        <p:spPr>
          <a:xfrm>
            <a:off x="4226745" y="2210306"/>
            <a:ext cx="7316788" cy="2808013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能够在一个时钟周期内处理数 </a:t>
            </a:r>
            <a:r>
              <a:rPr lang="en-US" altLang="zh-CN" dirty="0">
                <a:latin typeface="Gill Sans MT" panose="020B0502020104020203" pitchFamily="34" charset="0"/>
              </a:rPr>
              <a:t>65,536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次矩阵运算，每次运算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能够将多个运算逻辑单元串联在一起，复用从一个寄存器中取得的结果。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不仅能够将数据复用实现最大化，减少芯片在运算过程中的内存访问次数，提高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计算效率，同时也降低内存带宽压力，进而降低内存访问的能耗。</a:t>
            </a:r>
          </a:p>
        </p:txBody>
      </p:sp>
    </p:spTree>
    <p:extLst>
      <p:ext uri="{BB962C8B-B14F-4D97-AF65-F5344CB8AC3E}">
        <p14:creationId xmlns:p14="http://schemas.microsoft.com/office/powerpoint/2010/main" val="121753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58482-2232-0546-BE3F-F8A2144119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6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AC0E27-7D02-1D4F-A3D2-C304490B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47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1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A0785-1DCA-0843-A7AA-8FBB16A2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EB6822-900C-0445-B6E0-45311833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8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C357714-930B-804C-8358-9A71D9BD8EE1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F406F3F-C8F2-2B4C-A5E9-A806AE8C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35D541-CEEC-D246-8D99-2423D8DC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42898-6A87-BD44-9888-4D039077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85CDA-6716-1D4E-81DE-EA8DDF82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5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2E387F-841B-F946-AA5A-C78C23C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2" y="558415"/>
            <a:ext cx="8399446" cy="6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C24EE0-420A-B54B-9212-57ED570B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2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B2DE10-3D51-9541-B39A-73C0C3A1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脉动阵列计算延迟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22131" cy="4994910"/>
          </a:xfrm>
        </p:spPr>
        <p:txBody>
          <a:bodyPr/>
          <a:lstStyle/>
          <a:p>
            <a:r>
              <a:rPr lang="zh-CN" altLang="en-US" dirty="0"/>
              <a:t>程序不感知 </a:t>
            </a:r>
            <a:r>
              <a:rPr lang="en-US" altLang="zh-CN" dirty="0"/>
              <a:t>MMU</a:t>
            </a:r>
            <a:r>
              <a:rPr lang="zh-CN" altLang="en-US" dirty="0"/>
              <a:t> 的脉动实现，从性能角度需要考虑其中的延迟，因为数据一级级的传导，意味着延迟的步步累加。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CISC </a:t>
            </a:r>
            <a:r>
              <a:rPr lang="zh-CN" altLang="en-US" dirty="0"/>
              <a:t>指令使用四级流水线，用其他指令的执行与 </a:t>
            </a:r>
            <a:r>
              <a:rPr lang="en-US" altLang="zh-CN" dirty="0"/>
              <a:t>MatrixMultiply </a:t>
            </a:r>
            <a:r>
              <a:rPr lang="zh-CN" altLang="en-US" dirty="0"/>
              <a:t>指令重叠，进而隐藏延迟。</a:t>
            </a:r>
          </a:p>
        </p:txBody>
      </p:sp>
    </p:spTree>
    <p:extLst>
      <p:ext uri="{BB962C8B-B14F-4D97-AF65-F5344CB8AC3E}">
        <p14:creationId xmlns:p14="http://schemas.microsoft.com/office/powerpoint/2010/main" val="48463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脉动阵列：给定</a:t>
            </a:r>
            <a:r>
              <a:rPr lang="en-US" altLang="zh-CN" dirty="0"/>
              <a:t>256</a:t>
            </a:r>
            <a:r>
              <a:rPr lang="zh-CN" altLang="en-US" dirty="0"/>
              <a:t>乘积运算操作，以对角波的形式通过阵列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280E0-0299-E84E-A988-F5AAA16B4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5328" y="1987768"/>
            <a:ext cx="7797800" cy="34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竞品对比</a:t>
            </a:r>
          </a:p>
        </p:txBody>
      </p:sp>
    </p:spTree>
    <p:extLst>
      <p:ext uri="{BB962C8B-B14F-4D97-AF65-F5344CB8AC3E}">
        <p14:creationId xmlns:p14="http://schemas.microsoft.com/office/powerpoint/2010/main" val="11323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92439"/>
            <a:ext cx="10963275" cy="35814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27FAF8-8A3C-B74E-94A8-EF998C9CA58A}"/>
              </a:ext>
            </a:extLst>
          </p:cNvPr>
          <p:cNvSpPr/>
          <p:nvPr/>
        </p:nvSpPr>
        <p:spPr>
          <a:xfrm>
            <a:off x="745889" y="1423525"/>
            <a:ext cx="10718964" cy="87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采用的是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模式，确定性执行的方式比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时变优化更符合神经网络的执行要求，减少缓存、乱序执行、多线程、多处理、预取等功能都有助于提高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计算吞吐，而不是降低延迟</a:t>
            </a:r>
          </a:p>
        </p:txBody>
      </p:sp>
    </p:spTree>
    <p:extLst>
      <p:ext uri="{BB962C8B-B14F-4D97-AF65-F5344CB8AC3E}">
        <p14:creationId xmlns:p14="http://schemas.microsoft.com/office/powerpoint/2010/main" val="326474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线程分层执行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421EC8-6F7A-334B-BA58-AEDD05B26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9" cy="3952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7EB6D2-30FD-F549-B706-02AEF410E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8" cy="395210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18D06A5-BFF9-EA4C-A106-3106C3CDCE6D}"/>
              </a:ext>
            </a:extLst>
          </p:cNvPr>
          <p:cNvSpPr txBox="1">
            <a:spLocks/>
          </p:cNvSpPr>
          <p:nvPr/>
        </p:nvSpPr>
        <p:spPr>
          <a:xfrm>
            <a:off x="5831966" y="1285075"/>
            <a:ext cx="4176464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表示所有要执行的任务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82A012A-6E61-8042-AE42-11B733FEDE5C}"/>
              </a:ext>
            </a:extLst>
          </p:cNvPr>
          <p:cNvSpPr txBox="1">
            <a:spLocks/>
          </p:cNvSpPr>
          <p:nvPr/>
        </p:nvSpPr>
        <p:spPr>
          <a:xfrm>
            <a:off x="4499818" y="2895614"/>
            <a:ext cx="6840760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中包含了很多相同线程 </a:t>
            </a:r>
            <a:r>
              <a:rPr kumimoji="1" lang="en-US" altLang="zh-CN" dirty="0">
                <a:latin typeface="Gill Sans MT" panose="020B0502020104020203" pitchFamily="34" charset="0"/>
              </a:rPr>
              <a:t>Threads</a:t>
            </a:r>
            <a:r>
              <a:rPr kumimoji="1" lang="zh-CN" altLang="en-US" dirty="0">
                <a:latin typeface="Gill Sans MT" panose="020B0502020104020203" pitchFamily="34" charset="0"/>
              </a:rPr>
              <a:t> 数量的块 </a:t>
            </a:r>
            <a:r>
              <a:rPr kumimoji="1" lang="en-US" altLang="zh-CN" dirty="0">
                <a:latin typeface="Gill Sans MT" panose="020B0502020104020203" pitchFamily="34" charset="0"/>
              </a:rPr>
              <a:t>Blocks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C2DA584-E648-6747-8B37-25A9DCC6622E}"/>
              </a:ext>
            </a:extLst>
          </p:cNvPr>
          <p:cNvSpPr txBox="1">
            <a:spLocks/>
          </p:cNvSpPr>
          <p:nvPr/>
        </p:nvSpPr>
        <p:spPr>
          <a:xfrm>
            <a:off x="6119998" y="4509120"/>
            <a:ext cx="3600400" cy="143182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块 </a:t>
            </a:r>
            <a:r>
              <a:rPr kumimoji="1" lang="en-US" altLang="zh-CN" dirty="0">
                <a:latin typeface="Gill Sans MT" panose="020B0502020104020203" pitchFamily="34" charset="0"/>
              </a:rPr>
              <a:t>Block</a:t>
            </a:r>
            <a:r>
              <a:rPr kumimoji="1" lang="zh-CN" altLang="en-US" dirty="0">
                <a:latin typeface="Gill Sans MT" panose="020B0502020104020203" pitchFamily="34" charset="0"/>
              </a:rPr>
              <a:t> 中的线程数独立执行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可以通过本地数据共享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同步交换数据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EFFE32-D82A-B646-A444-5838485D37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048" y="1874017"/>
            <a:ext cx="4178300" cy="7366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FBEA4C-9F1F-964A-8622-C430B7619371}"/>
              </a:ext>
            </a:extLst>
          </p:cNvPr>
          <p:cNvGrpSpPr/>
          <p:nvPr/>
        </p:nvGrpSpPr>
        <p:grpSpPr>
          <a:xfrm>
            <a:off x="4773998" y="3484488"/>
            <a:ext cx="6292400" cy="736600"/>
            <a:chOff x="4730229" y="3434566"/>
            <a:chExt cx="6292400" cy="7366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60BDD70-8DC4-FD49-8CD2-F3CFE08C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0229" y="3434566"/>
              <a:ext cx="939800" cy="7366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62B7F4-8229-B649-9743-67C8D875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379" y="3434566"/>
              <a:ext cx="939800" cy="736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887C80B-E4F3-1747-A7A2-1DCDB283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529" y="3434566"/>
              <a:ext cx="939800" cy="7366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69D9844-CF60-D441-8204-9E741E19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4679" y="3434566"/>
              <a:ext cx="939800" cy="7366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0646FF-4F3A-9A42-876D-957FF095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2829" y="3434566"/>
              <a:ext cx="9398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382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GPU</a:t>
            </a:r>
            <a:r>
              <a:rPr lang="zh-CN" altLang="en-US" dirty="0"/>
              <a:t> 缓存机制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825EEB3-EBDB-DD41-9D47-D33020A3AF66}"/>
              </a:ext>
            </a:extLst>
          </p:cNvPr>
          <p:cNvGraphicFramePr>
            <a:graphicFrameLocks noGrp="1"/>
          </p:cNvGraphicFramePr>
          <p:nvPr/>
        </p:nvGraphicFramePr>
        <p:xfrm>
          <a:off x="6962477" y="1916832"/>
          <a:ext cx="4464495" cy="4104451"/>
        </p:xfrm>
        <a:graphic>
          <a:graphicData uri="http://schemas.openxmlformats.org/drawingml/2006/table">
            <a:tbl>
              <a:tblPr/>
              <a:tblGrid>
                <a:gridCol w="1488165">
                  <a:extLst>
                    <a:ext uri="{9D8B030D-6E8A-4147-A177-3AD203B41FA5}">
                      <a16:colId xmlns:a16="http://schemas.microsoft.com/office/drawing/2014/main" val="118914017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417993837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590979823"/>
                    </a:ext>
                  </a:extLst>
                </a:gridCol>
              </a:tblGrid>
              <a:tr h="1121726"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Data</a:t>
                      </a:r>
                    </a:p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Location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Latency</a:t>
                      </a:r>
                    </a:p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(ns)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Threads</a:t>
                      </a:r>
                    </a:p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Required</a:t>
                      </a:r>
                      <a:endParaRPr lang="zh-CN" altLang="en-US" sz="1600" b="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2849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L1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27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32,738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56718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L2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150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37,500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65577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HBM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404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39,264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06410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NVLink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700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13,125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93377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PCIe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1470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2297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694979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2120EAB-4643-0A4C-97C5-2249F7E5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749" y="1445199"/>
            <a:ext cx="4162672" cy="4820334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E9A3CA4-A9CD-2745-B8A7-489861474C43}"/>
              </a:ext>
            </a:extLst>
          </p:cNvPr>
          <p:cNvSpPr txBox="1">
            <a:spLocks/>
          </p:cNvSpPr>
          <p:nvPr/>
        </p:nvSpPr>
        <p:spPr>
          <a:xfrm>
            <a:off x="625773" y="1440455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B/W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50E8FA4-8DE1-3541-A574-1B81B62910C8}"/>
              </a:ext>
            </a:extLst>
          </p:cNvPr>
          <p:cNvSpPr txBox="1">
            <a:spLocks/>
          </p:cNvSpPr>
          <p:nvPr/>
        </p:nvSpPr>
        <p:spPr>
          <a:xfrm>
            <a:off x="625773" y="2780929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13x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E193305-F79D-F542-8BA7-C2BC60879DF5}"/>
              </a:ext>
            </a:extLst>
          </p:cNvPr>
          <p:cNvSpPr txBox="1">
            <a:spLocks/>
          </p:cNvSpPr>
          <p:nvPr/>
        </p:nvSpPr>
        <p:spPr>
          <a:xfrm>
            <a:off x="625773" y="3812760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3x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C42A1C-9AC7-3149-B027-FCD245616EE4}"/>
              </a:ext>
            </a:extLst>
          </p:cNvPr>
          <p:cNvSpPr txBox="1">
            <a:spLocks/>
          </p:cNvSpPr>
          <p:nvPr/>
        </p:nvSpPr>
        <p:spPr>
          <a:xfrm>
            <a:off x="625773" y="5472903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5ABD87D-8329-C74C-AFB2-89A1606A4FF7}"/>
              </a:ext>
            </a:extLst>
          </p:cNvPr>
          <p:cNvSpPr txBox="1">
            <a:spLocks/>
          </p:cNvSpPr>
          <p:nvPr/>
        </p:nvSpPr>
        <p:spPr>
          <a:xfrm>
            <a:off x="1273845" y="142490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Latency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2DC4DF3-89E9-A546-8373-B9AF85BAE06C}"/>
              </a:ext>
            </a:extLst>
          </p:cNvPr>
          <p:cNvSpPr txBox="1">
            <a:spLocks/>
          </p:cNvSpPr>
          <p:nvPr/>
        </p:nvSpPr>
        <p:spPr>
          <a:xfrm>
            <a:off x="1273845" y="2780928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FEE78A9-7F83-A14C-9227-D56022DE9F83}"/>
              </a:ext>
            </a:extLst>
          </p:cNvPr>
          <p:cNvSpPr txBox="1">
            <a:spLocks/>
          </p:cNvSpPr>
          <p:nvPr/>
        </p:nvSpPr>
        <p:spPr>
          <a:xfrm>
            <a:off x="1273845" y="3812759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5x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646D7C6-69D8-0447-847B-DB7BD236AA1B}"/>
              </a:ext>
            </a:extLst>
          </p:cNvPr>
          <p:cNvSpPr txBox="1">
            <a:spLocks/>
          </p:cNvSpPr>
          <p:nvPr/>
        </p:nvSpPr>
        <p:spPr>
          <a:xfrm>
            <a:off x="1273845" y="544988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15x</a:t>
            </a:r>
          </a:p>
        </p:txBody>
      </p:sp>
    </p:spTree>
    <p:extLst>
      <p:ext uri="{BB962C8B-B14F-4D97-AF65-F5344CB8AC3E}">
        <p14:creationId xmlns:p14="http://schemas.microsoft.com/office/powerpoint/2010/main" val="136009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计算性能：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每秒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万亿次计算，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92Top/s=700MHz * 65535 *2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，其中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为每周期执行的乘法操作数，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X2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MMU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中同时还会有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次加法。脉动阵列平稳运行时，每周期可以计算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256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个乘法结果；</a:t>
            </a:r>
          </a:p>
        </p:txBody>
      </p:sp>
    </p:spTree>
    <p:extLst>
      <p:ext uri="{BB962C8B-B14F-4D97-AF65-F5344CB8AC3E}">
        <p14:creationId xmlns:p14="http://schemas.microsoft.com/office/powerpoint/2010/main" val="135105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片上缓存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选择将片上缓存做的较大，从而节省片外访存消耗。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30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量化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：训练阶段使用是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FP32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的精度，而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首推推理阶段使用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8bit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integer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。这是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比较具有前瞻性意义的里程碑技术点。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3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6EBCE-567A-7D45-B31F-13C6350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989AA-7E73-B647-A1E0-588A7A148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深度学习推理计算性能：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越大，单次迭代的计算量越大；</a:t>
            </a:r>
            <a:r>
              <a:rPr lang="en-US" altLang="zh-CN" dirty="0"/>
              <a:t>TPU</a:t>
            </a:r>
            <a:r>
              <a:rPr lang="zh-CN" altLang="en-US" dirty="0"/>
              <a:t> 因为大的缓存可以存放更多的数据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，</a:t>
            </a:r>
            <a:r>
              <a:rPr lang="en-US" altLang="zh-CN" dirty="0"/>
              <a:t>IPS</a:t>
            </a:r>
            <a:r>
              <a:rPr lang="zh-CN" altLang="en-US" dirty="0"/>
              <a:t> 最高，是 </a:t>
            </a:r>
            <a:r>
              <a:rPr lang="en-US" altLang="zh-CN" dirty="0"/>
              <a:t>GPU</a:t>
            </a:r>
            <a:r>
              <a:rPr lang="zh-CN" altLang="en-US" dirty="0"/>
              <a:t> 的近 </a:t>
            </a:r>
            <a:r>
              <a:rPr lang="en-US" altLang="zh-CN" dirty="0"/>
              <a:t>10</a:t>
            </a:r>
            <a:r>
              <a:rPr lang="zh-CN" altLang="en-US" dirty="0"/>
              <a:t> 倍。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1066E-69FD-5749-81B3-9452F19E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863" y="2977055"/>
            <a:ext cx="6942329" cy="26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Google</a:t>
            </a:r>
            <a:r>
              <a:rPr lang="zh-CN" altLang="en-US" dirty="0">
                <a:latin typeface="Gill Sans MT" panose="020B0502020104020203" pitchFamily="34" charset="0"/>
              </a:rPr>
              <a:t> 在 </a:t>
            </a:r>
            <a:r>
              <a:rPr lang="en-US" altLang="zh-CN" dirty="0">
                <a:latin typeface="Gill Sans MT" panose="020B0502020104020203" pitchFamily="34" charset="0"/>
              </a:rPr>
              <a:t>2015</a:t>
            </a:r>
            <a:r>
              <a:rPr lang="zh-CN" altLang="en-US" dirty="0">
                <a:latin typeface="Gill Sans MT" panose="020B0502020104020203" pitchFamily="34" charset="0"/>
              </a:rPr>
              <a:t> 年就能部署</a:t>
            </a:r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ASIC</a:t>
            </a:r>
            <a:r>
              <a:rPr lang="zh-CN" altLang="en-US" dirty="0">
                <a:latin typeface="Gill Sans MT" panose="020B0502020104020203" pitchFamily="34" charset="0"/>
              </a:rPr>
              <a:t> 张量处理器，这意味着从芯片立项开始应该往前推 </a:t>
            </a:r>
            <a:r>
              <a:rPr lang="en-US" altLang="zh-CN" dirty="0">
                <a:latin typeface="Gill Sans MT" panose="020B0502020104020203" pitchFamily="34" charset="0"/>
              </a:rPr>
              <a:t>2</a:t>
            </a:r>
            <a:r>
              <a:rPr lang="zh-CN" altLang="en-US" dirty="0">
                <a:latin typeface="Gill Sans MT" panose="020B0502020104020203" pitchFamily="34" charset="0"/>
              </a:rPr>
              <a:t> 年，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系统的思想理念非常超前，连英伟达当时候还没有出现 </a:t>
            </a:r>
            <a:r>
              <a:rPr lang="en-US" altLang="zh-CN" dirty="0">
                <a:latin typeface="Gill Sans MT" panose="020B0502020104020203" pitchFamily="34" charset="0"/>
              </a:rPr>
              <a:t>Tensor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Core</a:t>
            </a:r>
            <a:r>
              <a:rPr lang="zh-CN" altLang="en-US" dirty="0">
                <a:latin typeface="Gill Sans MT" panose="020B0502020104020203" pitchFamily="34" charset="0"/>
              </a:rPr>
              <a:t>。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dirty="0"/>
              <a:t>下一轮矩阵计算必须等到上一轮的激活函数计算完成后才能开始，因此会出现一个很明显的 </a:t>
            </a:r>
            <a:r>
              <a:rPr lang="en-US" altLang="zh-CN" dirty="0"/>
              <a:t>delay slot</a:t>
            </a:r>
            <a:r>
              <a:rPr lang="zh-CN" altLang="en-US" dirty="0"/>
              <a:t>，就是因为结果在被 </a:t>
            </a:r>
            <a:r>
              <a:rPr lang="en-US" altLang="zh-CN" dirty="0"/>
              <a:t>UB </a:t>
            </a:r>
            <a:r>
              <a:rPr lang="zh-CN" altLang="en-US" dirty="0"/>
              <a:t>读取前会等待一个显式同步。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做对了什么？有哪些超越时代的设计？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针对目前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的发展，</a:t>
            </a:r>
            <a:r>
              <a:rPr lang="zh-CN" altLang="en-US">
                <a:latin typeface="Gill Sans MT" panose="020B0502020104020203" pitchFamily="34" charset="0"/>
              </a:rPr>
              <a:t>没有做什么？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Printed Circuit Board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5B499B-7727-0C4C-98E7-DE32035E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2" y="1501885"/>
            <a:ext cx="7761917" cy="46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C7FC94-C0B3-C04B-9DD3-9B4524DBD9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2171" y="1523923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7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09B4FD-F13E-024A-B191-FF0D965BF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198" y="1355835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089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TPU1</a:t>
            </a:r>
            <a:r>
              <a:rPr lang="zh-CN" altLang="en-US" dirty="0"/>
              <a:t>芯片架构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641" y="1147604"/>
            <a:ext cx="7178379" cy="51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18613</TotalTime>
  <Words>1845</Words>
  <Application>Microsoft Macintosh PowerPoint</Application>
  <PresentationFormat>自定义</PresentationFormat>
  <Paragraphs>185</Paragraphs>
  <Slides>48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-apple-system</vt:lpstr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TPU Printed Circuit Board</vt:lpstr>
      <vt:lpstr>TPU Application</vt:lpstr>
      <vt:lpstr>TPU Application</vt:lpstr>
      <vt:lpstr>PowerPoint 演示文稿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 CISIC 关键指令</vt:lpstr>
      <vt:lpstr>TPU Instruction Set Architecture v1.5</vt:lpstr>
      <vt:lpstr>TPU1 芯片布局图：专用电路和大量缓存，适合推理工作流程</vt:lpstr>
      <vt:lpstr>PowerPoint 演示文稿</vt:lpstr>
      <vt:lpstr>Img2col 算法过程</vt:lpstr>
      <vt:lpstr>矩阵乘 MM 计算</vt:lpstr>
      <vt:lpstr>矩阵乘 MM 计算</vt:lpstr>
      <vt:lpstr>计算强度与矩阵乘的关系</vt:lpstr>
      <vt:lpstr>脉动阵列</vt:lpstr>
      <vt:lpstr>TPU 脉动阵列</vt:lpstr>
      <vt:lpstr>TPU 脉动阵列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TPU 脉动阵列计算延迟</vt:lpstr>
      <vt:lpstr>TPU 脉动阵列：给定256乘积运算操作，以对角波的形式通过阵列</vt:lpstr>
      <vt:lpstr>PowerPoint 演示文稿</vt:lpstr>
      <vt:lpstr>CPU、GPU、TPU1 服务器对比</vt:lpstr>
      <vt:lpstr>线程分层执行</vt:lpstr>
      <vt:lpstr>GPU 缓存机制</vt:lpstr>
      <vt:lpstr>CPU、GPU、TPU1 服务器对比</vt:lpstr>
      <vt:lpstr>CPU、GPU、TPU1 服务器对比</vt:lpstr>
      <vt:lpstr>CPU、GPU、TPU1 服务器对比</vt:lpstr>
      <vt:lpstr>CPU、GPU、TPU1 服务器对比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5592</cp:revision>
  <dcterms:created xsi:type="dcterms:W3CDTF">2020-08-28T08:44:19Z</dcterms:created>
  <dcterms:modified xsi:type="dcterms:W3CDTF">2023-08-12T03:50:50Z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